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65" r:id="rId4"/>
    <p:sldId id="258" r:id="rId5"/>
    <p:sldId id="259" r:id="rId6"/>
    <p:sldId id="273" r:id="rId7"/>
    <p:sldId id="275" r:id="rId8"/>
    <p:sldId id="274" r:id="rId9"/>
    <p:sldId id="276" r:id="rId10"/>
    <p:sldId id="267" r:id="rId11"/>
    <p:sldId id="281" r:id="rId12"/>
    <p:sldId id="282" r:id="rId13"/>
    <p:sldId id="283" r:id="rId14"/>
    <p:sldId id="284" r:id="rId15"/>
    <p:sldId id="285" r:id="rId16"/>
    <p:sldId id="269" r:id="rId17"/>
    <p:sldId id="280" r:id="rId18"/>
    <p:sldId id="268" r:id="rId19"/>
    <p:sldId id="277" r:id="rId20"/>
    <p:sldId id="261" r:id="rId21"/>
    <p:sldId id="262" r:id="rId22"/>
    <p:sldId id="279" r:id="rId23"/>
    <p:sldId id="278" r:id="rId24"/>
  </p:sldIdLst>
  <p:sldSz cx="9144000" cy="6858000" type="screen4x3"/>
  <p:notesSz cx="6669088" cy="9926638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Alegre" initials="FA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A58"/>
    <a:srgbClr val="418B42"/>
    <a:srgbClr val="B7F5FB"/>
    <a:srgbClr val="FFDAB6"/>
    <a:srgbClr val="BD4B00"/>
    <a:srgbClr val="FFA527"/>
    <a:srgbClr val="F590D8"/>
    <a:srgbClr val="94A0F5"/>
    <a:srgbClr val="EEF875"/>
    <a:srgbClr val="E8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6" autoAdjust="0"/>
    <p:restoredTop sz="88406" autoAdjust="0"/>
  </p:normalViewPr>
  <p:slideViewPr>
    <p:cSldViewPr>
      <p:cViewPr>
        <p:scale>
          <a:sx n="90" d="100"/>
          <a:sy n="90" d="100"/>
        </p:scale>
        <p:origin x="-1392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900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29AED3-A8F7-47FC-B88C-DC1953C398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791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478546-3B02-4DC9-BA3B-2FB77E4E45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80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9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  <a:r>
              <a:rPr lang="en-US" baseline="0" dirty="0" smtClean="0"/>
              <a:t> Labels are better after the expansion, for example: Vladimir Putin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35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000F57-F871-BD4A-B8FE-A03066B28FEF}" type="slidenum">
              <a:rPr lang="en-US"/>
              <a:pPr/>
              <a:t>21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4075" y="754063"/>
            <a:ext cx="4960938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66629" y="4714969"/>
            <a:ext cx="5335831" cy="44673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52076" y="5013076"/>
            <a:ext cx="7192963" cy="1008187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Group Name</a:t>
            </a:r>
          </a:p>
          <a:p>
            <a:r>
              <a:rPr lang="fr-FR" dirty="0" err="1" smtClean="0"/>
              <a:t>Supervisor</a:t>
            </a:r>
            <a:r>
              <a:rPr lang="fr-FR" dirty="0" smtClean="0"/>
              <a:t>: Name </a:t>
            </a:r>
            <a:r>
              <a:rPr lang="fr-FR" dirty="0" err="1" smtClean="0"/>
              <a:t>NAME</a:t>
            </a:r>
            <a:endParaRPr lang="fr-FR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52076" y="2656904"/>
            <a:ext cx="7196138" cy="700063"/>
          </a:xfrm>
        </p:spPr>
        <p:txBody>
          <a:bodyPr/>
          <a:lstStyle>
            <a:lvl1pPr algn="ctr">
              <a:defRPr sz="2000">
                <a:effectLst/>
              </a:defRPr>
            </a:lvl1pPr>
          </a:lstStyle>
          <a:p>
            <a:r>
              <a:rPr lang="fr-FR" dirty="0" smtClean="0"/>
              <a:t>Name </a:t>
            </a:r>
            <a:r>
              <a:rPr lang="fr-FR" dirty="0" err="1" smtClean="0"/>
              <a:t>NAME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1st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PhD</a:t>
            </a:r>
            <a:r>
              <a:rPr lang="fr-FR" dirty="0" smtClean="0"/>
              <a:t> Candidate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3500983"/>
            <a:ext cx="7195788" cy="1388939"/>
          </a:xfrm>
        </p:spPr>
        <p:txBody>
          <a:bodyPr anchor="ctr" anchorCtr="0"/>
          <a:lstStyle>
            <a:lvl1pPr marL="0" indent="0" algn="ctr">
              <a:buFont typeface="Arial" pitchFamily="34" charset="0"/>
              <a:buNone/>
              <a:defRPr>
                <a:solidFill>
                  <a:srgbClr val="009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/>
              <a:t>Thesis title</a:t>
            </a:r>
            <a:endParaRPr lang="fr-FR" kern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503239" y="836712"/>
            <a:ext cx="1296987" cy="1512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mugshot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64049" y="2636887"/>
            <a:ext cx="576907" cy="4327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flag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452320" y="188640"/>
            <a:ext cx="1513011" cy="1728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Project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1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93DDBC-C880-44EC-9BBD-D64543A08DC9}" type="datetimeFigureOut">
              <a:rPr lang="en-US" smtClean="0"/>
              <a:t>4/7/14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184917-6DB9-4DA3-A0D5-565FFC40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hyperlink" Target="htpp://www.eurecom.fr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9" name="Picture 17" descr="logo_Eurecom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Placeholder 3"/>
          <p:cNvPicPr>
            <a:picLocks noChangeAspect="1"/>
          </p:cNvPicPr>
          <p:nvPr userDrawn="1"/>
        </p:nvPicPr>
        <p:blipFill>
          <a:blip r:embed="rId8" cstate="print"/>
          <a:srcRect t="13661" b="13661"/>
          <a:stretch>
            <a:fillRect/>
          </a:stretch>
        </p:blipFill>
        <p:spPr>
          <a:xfrm>
            <a:off x="0" y="6381328"/>
            <a:ext cx="743663" cy="5043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0" r:id="rId2"/>
    <p:sldLayoutId id="2147483875" r:id="rId3"/>
    <p:sldLayoutId id="2147483881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mo.everythingisconnected.be/estimated_normalized_distance?from=http://dbpedia.org/resource/Madrid&amp;to=http://dbpedia.org/resource/Paris" TargetMode="External"/><Relationship Id="rId3" Type="http://schemas.openxmlformats.org/officeDocument/2006/relationships/hyperlink" Target="http://demo.everythingisconnected.be/estimated_normalized_distance_matrix?uri=http://dbpedia.org/resource/Barack_Obama;http://dbpedia.org/resource/Vladimir_Putin;http://dbpedia.org/resource/White_House;http://dbpedia.org/resource/Moscow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hyperlink" Target="http://linkedtv.project.cwi.nl/news/mainscreen.html" TargetMode="External"/><Relationship Id="rId5" Type="http://schemas.openxmlformats.org/officeDocument/2006/relationships/hyperlink" Target="http://linkedtv.project.cwi.nl/new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32.jpeg"/><Relationship Id="rId6" Type="http://schemas.microsoft.com/office/2007/relationships/hdphoto" Target="../media/hdphoto1.wdp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0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jpe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hyperlink" Target="http://nerd.eurecom.fr/ontology" TargetMode="External"/><Relationship Id="rId18" Type="http://schemas.openxmlformats.org/officeDocument/2006/relationships/hyperlink" Target="http://nerd.eurecom.fr/api/application.wadl" TargetMode="External"/><Relationship Id="rId19" Type="http://schemas.openxmlformats.org/officeDocument/2006/relationships/hyperlink" Target="http://nerd.eurecom.f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Expansion: Results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10</a:t>
            </a:fld>
            <a:endParaRPr lang="en-US" dirty="0"/>
          </a:p>
        </p:txBody>
      </p:sp>
      <p:pic>
        <p:nvPicPr>
          <p:cNvPr id="2" name="Picture 1" descr="Screen Shot 2014-04-04 at 12.29.1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62856"/>
            <a:ext cx="6408712" cy="1999845"/>
          </a:xfrm>
          <a:prstGeom prst="rect">
            <a:avLst/>
          </a:prstGeom>
        </p:spPr>
      </p:pic>
      <p:pic>
        <p:nvPicPr>
          <p:cNvPr id="3" name="Picture 2" descr="Screen Shot 2014-04-04 at 12.30.4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8604448" cy="3034200"/>
          </a:xfrm>
          <a:prstGeom prst="rect">
            <a:avLst/>
          </a:prstGeom>
        </p:spPr>
      </p:pic>
      <p:sp>
        <p:nvSpPr>
          <p:cNvPr id="163" name="Trapezoid 162"/>
          <p:cNvSpPr/>
          <p:nvPr/>
        </p:nvSpPr>
        <p:spPr bwMode="auto">
          <a:xfrm>
            <a:off x="323528" y="2924944"/>
            <a:ext cx="8568952" cy="440432"/>
          </a:xfrm>
          <a:prstGeom prst="trapezoid">
            <a:avLst>
              <a:gd name="adj" fmla="val 285791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339752" y="2996952"/>
            <a:ext cx="451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4408" y="2433811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0594" y="2636912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119675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115616" y="136907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15616" y="154140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15616" y="171373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4408" y="1886056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0594" y="2261485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0594" y="208915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88" y="474576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474" y="4954361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96" y="35010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496" y="367883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5496" y="385665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5496" y="403447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0474" y="4567940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474" y="4390118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066" y="421229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66" y="531000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066" y="5132183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066" y="5487827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066" y="5665649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066" y="602128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066" y="5843471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devocht\Documents\connected_fig\ste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396902"/>
            <a:ext cx="5969000" cy="491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592" y="980728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/>
              <a:t>For each pair of </a:t>
            </a:r>
            <a:r>
              <a:rPr lang="en-US" sz="2000" b="1" dirty="0" smtClean="0"/>
              <a:t>results: Iterative </a:t>
            </a:r>
            <a:r>
              <a:rPr lang="en-US" sz="2000" b="1" dirty="0" smtClean="0"/>
              <a:t>generating </a:t>
            </a:r>
            <a:r>
              <a:rPr lang="en-US" sz="2000" b="1" dirty="0" err="1" smtClean="0"/>
              <a:t>DBpedia</a:t>
            </a:r>
            <a:r>
              <a:rPr lang="en-US" sz="2000" b="1" dirty="0" smtClean="0"/>
              <a:t> paths using </a:t>
            </a:r>
            <a:r>
              <a:rPr lang="en-US" sz="2000" b="1" dirty="0" err="1" smtClean="0"/>
              <a:t>EiCE</a:t>
            </a:r>
            <a:r>
              <a:rPr lang="en-US" sz="2000" b="1" dirty="0" smtClean="0"/>
              <a:t> [1].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381000" y="6381690"/>
            <a:ext cx="487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[1] http://github.com/mmlab/eice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-36512" y="1413937"/>
            <a:ext cx="23355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 </a:t>
            </a:r>
            <a:r>
              <a:rPr lang="en-US" sz="2200" dirty="0" err="1" smtClean="0"/>
              <a:t>Barack_Obama</a:t>
            </a:r>
            <a:endParaRPr lang="en-US" sz="2200" dirty="0"/>
          </a:p>
        </p:txBody>
      </p:sp>
      <p:sp>
        <p:nvSpPr>
          <p:cNvPr id="10" name="Rectangle 9"/>
          <p:cNvSpPr/>
          <p:nvPr/>
        </p:nvSpPr>
        <p:spPr>
          <a:xfrm>
            <a:off x="6934200" y="3683913"/>
            <a:ext cx="220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</a:t>
            </a:r>
            <a:r>
              <a:rPr lang="en-US" sz="2400" dirty="0" err="1" smtClean="0"/>
              <a:t>Vladimir_Putin</a:t>
            </a:r>
            <a:endParaRPr lang="en-US" sz="2200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2600" y="1396902"/>
            <a:ext cx="5968999" cy="491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520" y="980728"/>
            <a:ext cx="8433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/>
              <a:t>Computing of initial path: </a:t>
            </a:r>
            <a:r>
              <a:rPr lang="en-US" sz="2000" b="1" dirty="0" smtClean="0"/>
              <a:t>Preferring </a:t>
            </a:r>
            <a:r>
              <a:rPr lang="en-US" sz="2000" b="1" dirty="0" smtClean="0"/>
              <a:t>links with lower weight first (thinner lines).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76200" y="1143000"/>
            <a:ext cx="2133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 </a:t>
            </a:r>
            <a:r>
              <a:rPr lang="en-US" sz="2200" dirty="0" err="1" smtClean="0"/>
              <a:t>Barack_Obama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6934200" y="3683913"/>
            <a:ext cx="220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</a:t>
            </a:r>
            <a:r>
              <a:rPr lang="en-US" sz="2400" dirty="0" err="1" smtClean="0"/>
              <a:t>Vladimir_Putin</a:t>
            </a:r>
            <a:endParaRPr lang="en-US" sz="22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85800" y="3213555"/>
            <a:ext cx="20201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886200" y="2114490"/>
            <a:ext cx="3361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68319" y="6254817"/>
            <a:ext cx="86470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Path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1 = Barack Obama – Abdul </a:t>
            </a:r>
            <a:r>
              <a:rPr kumimoji="0" lang="en-US" altLang="en-US" sz="14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Kallon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Freetown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United Stat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es -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Russia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97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69180" y="1396903"/>
            <a:ext cx="5935838" cy="4912417"/>
            <a:chOff x="1769180" y="1295400"/>
            <a:chExt cx="5935838" cy="491241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69180" y="1295400"/>
              <a:ext cx="5935838" cy="4912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514518" y="5562600"/>
              <a:ext cx="190500" cy="645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5496" y="980728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Visited nodes being ignored in next iteration.</a:t>
            </a:r>
            <a:endParaRPr lang="en-US" sz="2000" b="1" dirty="0"/>
          </a:p>
        </p:txBody>
      </p:sp>
      <p:sp>
        <p:nvSpPr>
          <p:cNvPr id="6" name="Oval 5"/>
          <p:cNvSpPr/>
          <p:nvPr/>
        </p:nvSpPr>
        <p:spPr>
          <a:xfrm>
            <a:off x="6019800" y="3230116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76500" y="2654052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57600" y="2726060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46571" y="2769513"/>
            <a:ext cx="11256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:Russia</a:t>
            </a: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0470" y="2470606"/>
            <a:ext cx="19094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Abdul_Kallon</a:t>
            </a: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817620" y="2114490"/>
            <a:ext cx="3361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" y="1341929"/>
            <a:ext cx="24795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 </a:t>
            </a:r>
            <a:r>
              <a:rPr lang="en-US" sz="2200" dirty="0" err="1" smtClean="0"/>
              <a:t>Barack_Obama</a:t>
            </a:r>
            <a:endParaRPr lang="en-US" sz="2200" dirty="0"/>
          </a:p>
        </p:txBody>
      </p:sp>
      <p:sp>
        <p:nvSpPr>
          <p:cNvPr id="15" name="Rectangle 14"/>
          <p:cNvSpPr/>
          <p:nvPr/>
        </p:nvSpPr>
        <p:spPr>
          <a:xfrm>
            <a:off x="6934200" y="3683913"/>
            <a:ext cx="220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</a:t>
            </a:r>
            <a:r>
              <a:rPr lang="en-US" sz="2400" dirty="0" err="1" smtClean="0"/>
              <a:t>Vladimir_Putin</a:t>
            </a:r>
            <a:endParaRPr lang="en-US" sz="22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00800" y="4938355"/>
            <a:ext cx="1596143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2000" dirty="0" smtClean="0"/>
              <a:t>Independent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/>
              <a:t>_(politician)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856695" y="4358788"/>
            <a:ext cx="185178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58346" y="1562457"/>
            <a:ext cx="24749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Columbia_University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885550" y="3257490"/>
            <a:ext cx="17814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United_States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268319" y="6254817"/>
            <a:ext cx="86470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Path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2 = Barack Obama – Columbia University – United Stat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es – New York City– New York City(Leader) – Independent Politician 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578946" y="3816228"/>
            <a:ext cx="183133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2000" dirty="0" err="1" smtClean="0"/>
              <a:t>New_York_City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841142" y="5115766"/>
            <a:ext cx="1831335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2000" dirty="0" err="1" smtClean="0"/>
              <a:t>New_York_City</a:t>
            </a:r>
            <a:endParaRPr lang="en-US" sz="20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/>
              <a:t>(leader)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5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  <p:bldP spid="16" grpId="0" animBg="1"/>
      <p:bldP spid="17" grpId="0" animBg="1"/>
      <p:bldP spid="4" grpId="0"/>
      <p:bldP spid="19" grpId="0"/>
      <p:bldP spid="21" grpId="0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69180" y="1420002"/>
            <a:ext cx="5935838" cy="4961326"/>
            <a:chOff x="1769180" y="1309045"/>
            <a:chExt cx="5935838" cy="496132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69180" y="1309045"/>
              <a:ext cx="5935838" cy="488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769180" y="5660771"/>
              <a:ext cx="1905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319608" y="1052736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Iterating continues until no more paths can be found.</a:t>
            </a:r>
            <a:endParaRPr lang="en-US" sz="20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7543800" y="5181599"/>
            <a:ext cx="788988" cy="1089089"/>
            <a:chOff x="7543800" y="5181599"/>
            <a:chExt cx="788988" cy="1089089"/>
          </a:xfrm>
        </p:grpSpPr>
        <p:pic>
          <p:nvPicPr>
            <p:cNvPr id="2050" name="Picture 2" descr="C:\Users\ldevocht\Documents\connected_fig\step_loo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5194363"/>
              <a:ext cx="788988" cy="1076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7543800" y="5270563"/>
              <a:ext cx="161218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53400" y="5181599"/>
              <a:ext cx="179388" cy="127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-225896" y="1484784"/>
            <a:ext cx="26376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 </a:t>
            </a:r>
            <a:r>
              <a:rPr lang="en-US" sz="2200" dirty="0" err="1" smtClean="0"/>
              <a:t>Barack_Obama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6876256" y="3683913"/>
            <a:ext cx="2267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</a:t>
            </a:r>
            <a:r>
              <a:rPr lang="en-US" sz="2400" dirty="0" err="1" smtClean="0"/>
              <a:t>Vladimir_Putin</a:t>
            </a:r>
            <a:endParaRPr lang="en-US" sz="2200" dirty="0"/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9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99592" y="1052736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smtClean="0"/>
              <a:t>Computation of the average path lengths,</a:t>
            </a:r>
          </a:p>
          <a:p>
            <a:pPr algn="l"/>
            <a:r>
              <a:rPr lang="en-US" sz="2000" b="1" dirty="0"/>
              <a:t>a</a:t>
            </a:r>
            <a:r>
              <a:rPr lang="en-US" sz="2000" b="1" dirty="0" smtClean="0"/>
              <a:t>fter k iterations: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914400" y="1890698"/>
            <a:ext cx="746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(Path 1)  = 6</a:t>
            </a:r>
          </a:p>
          <a:p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(Path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2)  = 7</a:t>
            </a:r>
          </a:p>
          <a:p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… 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Length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(Path k)  = n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Average_Length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(: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Barack_Obama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, 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) = (13 + … + n)/k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4572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(: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Barack_Obama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: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  = </a:t>
            </a:r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normalize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Average_Length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 </a:t>
            </a:r>
          </a:p>
          <a:p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…</a:t>
            </a:r>
            <a:endParaRPr lang="en-US" dirty="0" smtClean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Adjacency Matrix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0" y="3522712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012160" y="2636912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2"/>
              </a:rPr>
              <a:t>http://demo.everythingisconnected.be/estimated_normalized_distance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5292080" y="407707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u="sng" dirty="0">
                <a:hlinkClick r:id="rId3"/>
              </a:rPr>
              <a:t>http://demo.everythingisconnected.be/estimated_normalized_distance_matrix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305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Adjacency Matrix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5776" y="530120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Adjacency </a:t>
            </a:r>
            <a:r>
              <a:rPr lang="en-US" dirty="0"/>
              <a:t>Matrix </a:t>
            </a:r>
            <a:r>
              <a:rPr lang="en-US" b="1" dirty="0" err="1"/>
              <a:t>M</a:t>
            </a:r>
            <a:r>
              <a:rPr lang="en-US" b="1" baseline="-25000" dirty="0" err="1"/>
              <a:t>i,j</a:t>
            </a:r>
            <a:r>
              <a:rPr lang="en-US" b="1" baseline="-25000" dirty="0"/>
              <a:t> </a:t>
            </a:r>
            <a:endParaRPr lang="en-US" b="1" baseline="-25000" dirty="0" smtClean="0"/>
          </a:p>
          <a:p>
            <a:r>
              <a:rPr lang="en-US" sz="1400" dirty="0" smtClean="0">
                <a:latin typeface="Courier New"/>
                <a:cs typeface="Courier New"/>
              </a:rPr>
              <a:t>D(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i</a:t>
            </a:r>
            <a:r>
              <a:rPr lang="en-US" sz="1400" baseline="-250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,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) =</a:t>
            </a:r>
            <a:r>
              <a:rPr lang="en-US" sz="1400" dirty="0" err="1" smtClean="0">
                <a:latin typeface="Courier New"/>
                <a:cs typeface="Courier New"/>
              </a:rPr>
              <a:t>Avg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lenght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smtClean="0">
                <a:latin typeface="Courier New"/>
                <a:cs typeface="Courier New"/>
              </a:rPr>
              <a:t>Paths(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i</a:t>
            </a:r>
            <a:r>
              <a:rPr lang="en-US" sz="1400" dirty="0" smtClean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))))</a:t>
            </a:r>
          </a:p>
        </p:txBody>
      </p:sp>
      <p:pic>
        <p:nvPicPr>
          <p:cNvPr id="10" name="Picture 9" descr="Screen Shot 2014-04-04 at 12.39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018432" cy="3518206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 bwMode="auto">
          <a:xfrm>
            <a:off x="1475656" y="1844824"/>
            <a:ext cx="3960440" cy="1944216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66520" y="1484784"/>
            <a:ext cx="217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Context Coherence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1403648" y="4005064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1403648" y="4869160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1403648" y="4653136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5536" y="3933056"/>
            <a:ext cx="946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Wikileaks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51520" y="4561383"/>
            <a:ext cx="1066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Kucherena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5496" y="4797152"/>
            <a:ext cx="1314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Sheremetyevo</a:t>
            </a:r>
            <a:r>
              <a:rPr lang="en-US" sz="1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 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  <a:p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031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2" grpId="0" animBg="1"/>
      <p:bldP spid="164" grpId="0" animBg="1"/>
      <p:bldP spid="166" grpId="0" animBg="1"/>
      <p:bldP spid="170" grpId="0"/>
      <p:bldP spid="172" grpId="0"/>
      <p:bldP spid="1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17</a:t>
            </a:fld>
            <a:endParaRPr lang="en-US" dirty="0"/>
          </a:p>
        </p:txBody>
      </p:sp>
      <p:pic>
        <p:nvPicPr>
          <p:cNvPr id="9" name="Picture 8" descr="Screen Shot 2014-04-04 at 1.2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7849559" cy="2376264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2411760" y="9807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Frequent</a:t>
            </a:r>
            <a:r>
              <a:rPr lang="en-US" b="1" dirty="0" smtClean="0"/>
              <a:t> Nodes </a:t>
            </a:r>
            <a:r>
              <a:rPr lang="en-US" dirty="0" smtClean="0"/>
              <a:t>and</a:t>
            </a:r>
            <a:r>
              <a:rPr lang="en-US" b="1" dirty="0" smtClean="0"/>
              <a:t> Properties</a:t>
            </a:r>
            <a:endParaRPr lang="en-US" b="1" baseline="-25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4221088"/>
            <a:ext cx="1872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In the context of the newscast,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b="1" dirty="0" smtClean="0">
                <a:solidFill>
                  <a:srgbClr val="BD4B00"/>
                </a:solidFill>
              </a:rPr>
              <a:t>Geographical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dirty="0" smtClean="0"/>
              <a:t>and</a:t>
            </a:r>
            <a:r>
              <a:rPr lang="en-US" sz="1600" dirty="0" smtClean="0">
                <a:solidFill>
                  <a:srgbClr val="418B42"/>
                </a:solidFill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</a:rPr>
              <a:t>political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matter!!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60432" y="1772816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75656" y="4223990"/>
            <a:ext cx="2088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Some </a:t>
            </a:r>
            <a:r>
              <a:rPr lang="en-US" sz="1600" b="1" dirty="0" smtClean="0">
                <a:solidFill>
                  <a:srgbClr val="000000"/>
                </a:solidFill>
              </a:rPr>
              <a:t>frequent classes</a:t>
            </a:r>
            <a:r>
              <a:rPr lang="en-US" sz="1600" dirty="0" smtClean="0">
                <a:solidFill>
                  <a:srgbClr val="000000"/>
                </a:solidFill>
              </a:rPr>
              <a:t> already detected are further </a:t>
            </a:r>
            <a:r>
              <a:rPr lang="en-US" sz="1600" b="1" dirty="0" smtClean="0">
                <a:solidFill>
                  <a:srgbClr val="000000"/>
                </a:solidFill>
              </a:rPr>
              <a:t>promoted</a:t>
            </a:r>
            <a:r>
              <a:rPr lang="en-US" sz="1600" dirty="0" smtClean="0">
                <a:solidFill>
                  <a:srgbClr val="000000"/>
                </a:solidFill>
              </a:rPr>
              <a:t>!!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60432" y="218686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0432" y="2393885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60432" y="2807931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60432" y="322197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60432" y="342900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60432" y="301495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60432" y="26009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60432" y="1979839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536" y="2204864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5536" y="2041103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36" y="2617167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18</a:t>
            </a:fld>
            <a:endParaRPr lang="en-US" dirty="0"/>
          </a:p>
        </p:txBody>
      </p:sp>
      <p:pic>
        <p:nvPicPr>
          <p:cNvPr id="10" name="Picture 9" descr="Screen Shot 2014-04-04 at 1.30.34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876"/>
          <a:stretch/>
        </p:blipFill>
        <p:spPr>
          <a:xfrm>
            <a:off x="3651708" y="1988840"/>
            <a:ext cx="4998108" cy="3528392"/>
          </a:xfrm>
          <a:prstGeom prst="rect">
            <a:avLst/>
          </a:prstGeom>
        </p:spPr>
      </p:pic>
      <p:sp>
        <p:nvSpPr>
          <p:cNvPr id="162" name="Rounded Rectangle 161"/>
          <p:cNvSpPr/>
          <p:nvPr/>
        </p:nvSpPr>
        <p:spPr bwMode="auto">
          <a:xfrm>
            <a:off x="683568" y="3501008"/>
            <a:ext cx="648072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395536" y="4437112"/>
            <a:ext cx="1224136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Screen Shot 2014-04-04 at 12.30.41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76489"/>
          <a:stretch/>
        </p:blipFill>
        <p:spPr>
          <a:xfrm>
            <a:off x="107504" y="1988839"/>
            <a:ext cx="2304256" cy="35283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9512" y="1700808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NE Expansion</a:t>
            </a:r>
            <a:endParaRPr lang="en-US" b="1" baseline="-250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5508104" y="1628800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DBPedia</a:t>
            </a:r>
            <a:r>
              <a:rPr lang="en-US" b="1" dirty="0" smtClean="0"/>
              <a:t> Clues</a:t>
            </a:r>
            <a:endParaRPr lang="en-US" b="1" baseline="-25000" dirty="0" smtClean="0"/>
          </a:p>
        </p:txBody>
      </p:sp>
      <p:pic>
        <p:nvPicPr>
          <p:cNvPr id="17" name="Picture 16" descr="Screen Shot 2014-04-04 at 1.30.34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3" r="37808"/>
          <a:stretch/>
        </p:blipFill>
        <p:spPr>
          <a:xfrm>
            <a:off x="6813293" y="1988840"/>
            <a:ext cx="2079187" cy="3528392"/>
          </a:xfrm>
          <a:prstGeom prst="rect">
            <a:avLst/>
          </a:prstGeom>
        </p:spPr>
      </p:pic>
      <p:sp>
        <p:nvSpPr>
          <p:cNvPr id="18" name="Trapezoid 17"/>
          <p:cNvSpPr/>
          <p:nvPr/>
        </p:nvSpPr>
        <p:spPr bwMode="auto">
          <a:xfrm>
            <a:off x="2411760" y="2060848"/>
            <a:ext cx="1008112" cy="3456384"/>
          </a:xfrm>
          <a:prstGeom prst="trapezoid">
            <a:avLst>
              <a:gd name="adj" fmla="val 0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7784" y="2712976"/>
            <a:ext cx="461665" cy="219367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6656" y="44820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82842" y="428064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47864" y="220486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347864" y="240628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347864" y="260771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347864" y="2809133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382842" y="321197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82842" y="301055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47864" y="341340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356656" y="36148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6656" y="38470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2842" y="407922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56656" y="47142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56656" y="4946473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56656" y="5178678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74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Evaluation: Edward Snowden Asylum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75656" y="56612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9512" y="993502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b="1" dirty="0" smtClean="0"/>
              <a:t>Set up: </a:t>
            </a:r>
            <a:r>
              <a:rPr lang="en-US" dirty="0" smtClean="0"/>
              <a:t>Expert defines the </a:t>
            </a:r>
            <a:r>
              <a:rPr lang="en-US" u="sng" dirty="0" smtClean="0"/>
              <a:t>list of relevant concepts </a:t>
            </a:r>
            <a:r>
              <a:rPr lang="en-US" dirty="0" smtClean="0"/>
              <a:t>for the newscast based on a deep analysis of the main argument and the feedback of </a:t>
            </a:r>
            <a:r>
              <a:rPr lang="en-US" u="sng" dirty="0" smtClean="0"/>
              <a:t>8 users </a:t>
            </a:r>
            <a:r>
              <a:rPr lang="en-US" dirty="0" smtClean="0"/>
              <a:t>participating in a user experience study [*]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7" y="6381328"/>
            <a:ext cx="59046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000" dirty="0" smtClean="0"/>
              <a:t> [</a:t>
            </a:r>
            <a:r>
              <a:rPr lang="en-US" sz="1000" dirty="0"/>
              <a:t>*] L. Perez Romero, R. </a:t>
            </a:r>
            <a:r>
              <a:rPr lang="en-US" sz="1000" dirty="0" err="1"/>
              <a:t>Ahn</a:t>
            </a:r>
            <a:r>
              <a:rPr lang="en-US" sz="1000" dirty="0"/>
              <a:t>, and L. Hardman. </a:t>
            </a:r>
            <a:r>
              <a:rPr lang="en-US" sz="1000" dirty="0" err="1"/>
              <a:t>Linkedtv</a:t>
            </a:r>
            <a:r>
              <a:rPr lang="en-US" sz="1000" dirty="0"/>
              <a:t> news: designing a </a:t>
            </a:r>
            <a:r>
              <a:rPr lang="en-US" sz="1000" dirty="0" smtClean="0"/>
              <a:t>second screen </a:t>
            </a:r>
            <a:r>
              <a:rPr lang="en-US" sz="1000" dirty="0"/>
              <a:t>companion for web-enriched news broadcasts.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69262"/>
              </p:ext>
            </p:extLst>
          </p:nvPr>
        </p:nvGraphicFramePr>
        <p:xfrm>
          <a:off x="323528" y="1988840"/>
          <a:ext cx="8568951" cy="424225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34866"/>
                <a:gridCol w="2281557"/>
                <a:gridCol w="1402124"/>
                <a:gridCol w="1636614"/>
                <a:gridCol w="17137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GT Entity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Expert’s Comment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Extraction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Expansion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DBpedia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Clues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Edward Snowden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Public figure. He is the “who” of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Russia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The location, but also an actor, the indirect object of the main</a:t>
                      </a:r>
                      <a:r>
                        <a:rPr lang="en-US" sz="800" baseline="0" dirty="0" smtClean="0"/>
                        <a:t> sentence “”to whom”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7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Political Asylum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This is</a:t>
                      </a:r>
                      <a:r>
                        <a:rPr lang="en-US" sz="800" baseline="0" dirty="0" smtClean="0"/>
                        <a:t> related to the “what” of the news. This is the Snowden’s request, the direct object.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Background information on related to Snowden,</a:t>
                      </a:r>
                      <a:r>
                        <a:rPr lang="en-US" sz="800" baseline="0" dirty="0" smtClean="0"/>
                        <a:t> since he is an ex-CIA employee. An axe in a wider sense, not this item in particular, but on Snowden’s history.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1037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Sheremetyevo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Airport, specific location of</a:t>
                      </a:r>
                      <a:r>
                        <a:rPr lang="en-US" sz="800" baseline="0" dirty="0" smtClean="0"/>
                        <a:t>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Anatoly </a:t>
                      </a:r>
                      <a:r>
                        <a:rPr lang="en-US" sz="1200" dirty="0" err="1" smtClean="0"/>
                        <a:t>Kucherena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Secondary actor and</a:t>
                      </a:r>
                      <a:r>
                        <a:rPr lang="en-US" sz="800" baseline="0" dirty="0" smtClean="0"/>
                        <a:t> speaker in the video. Information about an interview of person expressing his opinion.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 Department</a:t>
                      </a:r>
                      <a:r>
                        <a:rPr lang="en-US" sz="1200" baseline="0" dirty="0" smtClean="0"/>
                        <a:t> of State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Involved organization. Not</a:t>
                      </a:r>
                      <a:r>
                        <a:rPr lang="en-US" sz="800" baseline="0" dirty="0" smtClean="0"/>
                        <a:t> mentioned  but related with the main subject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Entities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“human-rights”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“extradition” 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n-lt"/>
                        </a:rPr>
                        <a:t>Minister of Russia, “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Igor </a:t>
                      </a:r>
                      <a:r>
                        <a:rPr lang="en-US" sz="1200" b="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Shuvalov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Comments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Better</a:t>
                      </a:r>
                      <a:r>
                        <a:rPr lang="en-US" sz="1000" b="1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ranking: 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Entities like “</a:t>
                      </a:r>
                      <a:r>
                        <a:rPr lang="en-US" sz="8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Sheremetyevo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 scored higher</a:t>
                      </a:r>
                      <a:endParaRPr lang="en-US" sz="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14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 bwMode="auto">
          <a:xfrm>
            <a:off x="251520" y="188640"/>
            <a:ext cx="655272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User Perspective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</a:t>
            </a:fld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899592" y="1340768"/>
            <a:ext cx="7560840" cy="4898607"/>
            <a:chOff x="755576" y="1268760"/>
            <a:chExt cx="7560840" cy="489860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736" y="1484784"/>
              <a:ext cx="1008112" cy="806490"/>
            </a:xfrm>
            <a:prstGeom prst="rect">
              <a:avLst/>
            </a:prstGeom>
          </p:spPr>
        </p:pic>
        <p:pic>
          <p:nvPicPr>
            <p:cNvPr id="43" name="Picture 42" descr="Screen Shot 2014-04-04 at 3.01.1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1268760"/>
              <a:ext cx="1892994" cy="158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816" y="2852936"/>
              <a:ext cx="2088232" cy="252028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2040" y="2852936"/>
              <a:ext cx="2246302" cy="14132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/>
            <a:srcRect b="26843"/>
            <a:stretch/>
          </p:blipFill>
          <p:spPr>
            <a:xfrm>
              <a:off x="755576" y="2852936"/>
              <a:ext cx="2160240" cy="135638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/>
            <a:srcRect r="24335"/>
            <a:stretch/>
          </p:blipFill>
          <p:spPr>
            <a:xfrm>
              <a:off x="6876256" y="4221088"/>
              <a:ext cx="1440160" cy="132162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76" y="4221088"/>
              <a:ext cx="2160240" cy="194627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0"/>
            <a:srcRect b="19207"/>
            <a:stretch/>
          </p:blipFill>
          <p:spPr>
            <a:xfrm>
              <a:off x="5508104" y="1268760"/>
              <a:ext cx="2075851" cy="98901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43808" y="5301208"/>
              <a:ext cx="1728192" cy="86409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" y="1270001"/>
              <a:ext cx="2873896" cy="158293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44008" y="5301208"/>
              <a:ext cx="837952" cy="86409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8104" y="5229200"/>
              <a:ext cx="1440160" cy="9361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32040" y="4221088"/>
              <a:ext cx="2016224" cy="115212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/>
            <a:srcRect l="22464" r="26087"/>
            <a:stretch/>
          </p:blipFill>
          <p:spPr>
            <a:xfrm>
              <a:off x="7164288" y="2780928"/>
              <a:ext cx="1152128" cy="14401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7"/>
            <a:srcRect l="4221" t="10338" r="2706" b="7237"/>
            <a:stretch/>
          </p:blipFill>
          <p:spPr>
            <a:xfrm>
              <a:off x="5508104" y="2204865"/>
              <a:ext cx="1083249" cy="64807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8"/>
            <a:srcRect b="25941"/>
            <a:stretch/>
          </p:blipFill>
          <p:spPr>
            <a:xfrm>
              <a:off x="6516216" y="2204865"/>
              <a:ext cx="1800200" cy="64807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76256" y="5517232"/>
              <a:ext cx="1440160" cy="64807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0"/>
            <a:srcRect l="35494" t="8004" r="32716"/>
            <a:stretch/>
          </p:blipFill>
          <p:spPr>
            <a:xfrm>
              <a:off x="7524328" y="1268760"/>
              <a:ext cx="792088" cy="936104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755576" y="1268760"/>
              <a:ext cx="7560840" cy="489654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043608" y="980728"/>
            <a:ext cx="714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cap="small" dirty="0" smtClean="0">
                <a:ln w="9000" cmpd="sng">
                  <a:noFill/>
                  <a:prstDash val="solid"/>
                </a:ln>
                <a:cs typeface="Chalkduster"/>
              </a:rPr>
              <a:t>Edward Snowden Ask for Asylum In Russia (04 / 07 /2013)</a:t>
            </a:r>
            <a:endParaRPr lang="en-US" sz="2000" cap="small" dirty="0">
              <a:ln w="9000" cmpd="sng">
                <a:noFill/>
                <a:prstDash val="solid"/>
              </a:ln>
              <a:cs typeface="Chalkduster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11560" y="2780928"/>
            <a:ext cx="4536504" cy="4077072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237312"/>
            <a:ext cx="804044" cy="804044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 bwMode="auto">
          <a:xfrm>
            <a:off x="2771800" y="1844824"/>
            <a:ext cx="3384376" cy="3312368"/>
          </a:xfrm>
          <a:prstGeom prst="roundRect">
            <a:avLst>
              <a:gd name="adj" fmla="val 9220"/>
            </a:avLst>
          </a:prstGeom>
          <a:solidFill>
            <a:srgbClr val="FFFF00">
              <a:alpha val="26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47864" y="1916832"/>
            <a:ext cx="2267744" cy="430290"/>
          </a:xfrm>
          <a:prstGeom prst="rect">
            <a:avLst/>
          </a:prstGeom>
        </p:spPr>
      </p:pic>
      <p:sp>
        <p:nvSpPr>
          <p:cNvPr id="71" name="Parallelogram 70"/>
          <p:cNvSpPr/>
          <p:nvPr/>
        </p:nvSpPr>
        <p:spPr bwMode="auto">
          <a:xfrm flipH="1">
            <a:off x="2771800" y="2708920"/>
            <a:ext cx="5184576" cy="3888432"/>
          </a:xfrm>
          <a:prstGeom prst="parallelogram">
            <a:avLst>
              <a:gd name="adj" fmla="val 31169"/>
            </a:avLst>
          </a:prstGeom>
          <a:solidFill>
            <a:srgbClr val="FF0000">
              <a:alpha val="28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3"/>
          <a:srcRect l="11414" t="8973" r="16806" b="9401"/>
          <a:stretch/>
        </p:blipFill>
        <p:spPr>
          <a:xfrm>
            <a:off x="6069766" y="5877272"/>
            <a:ext cx="878498" cy="732081"/>
          </a:xfrm>
          <a:prstGeom prst="rect">
            <a:avLst/>
          </a:prstGeom>
        </p:spPr>
      </p:pic>
      <p:sp>
        <p:nvSpPr>
          <p:cNvPr id="75" name="Cloud 74"/>
          <p:cNvSpPr/>
          <p:nvPr/>
        </p:nvSpPr>
        <p:spPr bwMode="auto">
          <a:xfrm>
            <a:off x="5255568" y="1484784"/>
            <a:ext cx="3888432" cy="3456384"/>
          </a:xfrm>
          <a:prstGeom prst="cloud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2400" y="1988840"/>
            <a:ext cx="787028" cy="7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71" grpId="0" animBg="1"/>
      <p:bldP spid="7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"/>
          <p:cNvSpPr>
            <a:spLocks noGrp="1" noChangeArrowheads="1"/>
          </p:cNvSpPr>
          <p:nvPr>
            <p:ph type="title"/>
          </p:nvPr>
        </p:nvSpPr>
        <p:spPr>
          <a:xfrm>
            <a:off x="251520" y="-32367"/>
            <a:ext cx="8228160" cy="1144921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Feeding a companion TV 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5112568" cy="3732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360893"/>
            <a:ext cx="5184576" cy="379098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436096" y="1556792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4"/>
              </a:rPr>
              <a:t>http://linkedtv.project.cwi.nl/news/mainscreen.html</a:t>
            </a:r>
            <a:endParaRPr lang="en-US" sz="16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179512" y="5589240"/>
            <a:ext cx="338437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5"/>
              </a:rPr>
              <a:t>http://linkedtv.project.cwi.nl/news/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0" y="5301208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Second Screen @ </a:t>
            </a:r>
            <a:endParaRPr lang="en-US" baseline="-25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508104" y="1268760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Main Screen @ 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9330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6556321" y="6345307"/>
            <a:ext cx="2128320" cy="470930"/>
          </a:xfrm>
          <a:prstGeom prst="rect">
            <a:avLst/>
          </a:prstGeom>
        </p:spPr>
        <p:txBody>
          <a:bodyPr lIns="82945" tIns="41473" rIns="82945" bIns="41473"/>
          <a:lstStyle/>
          <a:p>
            <a:fld id="{3D4D4D17-E774-AE4A-AEE4-328CB7148421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67544" y="-27384"/>
            <a:ext cx="8228160" cy="114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9532" y="2915940"/>
            <a:ext cx="856895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Preliminary results indicate that:</a:t>
            </a:r>
            <a:endParaRPr lang="en-US" dirty="0" smtClean="0"/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The initial set </a:t>
            </a:r>
            <a:r>
              <a:rPr lang="en-US" sz="1600" dirty="0"/>
              <a:t>of entities is </a:t>
            </a:r>
            <a:r>
              <a:rPr lang="en-US" sz="1600" b="1" dirty="0" smtClean="0"/>
              <a:t>augmented </a:t>
            </a:r>
            <a:r>
              <a:rPr lang="en-US" sz="1600" dirty="0" smtClean="0"/>
              <a:t>with relevant </a:t>
            </a:r>
            <a:r>
              <a:rPr lang="en-US" sz="1600" dirty="0"/>
              <a:t>concepts not detected by pure NE </a:t>
            </a:r>
            <a:r>
              <a:rPr lang="en-US" sz="1600" dirty="0" smtClean="0"/>
              <a:t>approaches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By exploring </a:t>
            </a:r>
            <a:r>
              <a:rPr lang="en-US" sz="1600" dirty="0" err="1"/>
              <a:t>DBpedia</a:t>
            </a:r>
            <a:r>
              <a:rPr lang="en-US" sz="1600" dirty="0"/>
              <a:t> paths </a:t>
            </a:r>
            <a:r>
              <a:rPr lang="en-US" sz="1600" dirty="0" smtClean="0"/>
              <a:t>we: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Obtain</a:t>
            </a:r>
            <a:r>
              <a:rPr lang="en-US" sz="1600" dirty="0" smtClean="0"/>
              <a:t> a more accurate </a:t>
            </a:r>
            <a:r>
              <a:rPr lang="en-US" sz="1600" b="1" dirty="0" smtClean="0"/>
              <a:t>ranking</a:t>
            </a:r>
            <a:r>
              <a:rPr lang="en-US" sz="1600" dirty="0" smtClean="0"/>
              <a:t> of the relevant concepts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Bring </a:t>
            </a:r>
            <a:r>
              <a:rPr lang="en-US" sz="1600" dirty="0" smtClean="0"/>
              <a:t>forward more related entities.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Filter out </a:t>
            </a:r>
            <a:r>
              <a:rPr lang="en-US" sz="1600" dirty="0" smtClean="0"/>
              <a:t>those that are not </a:t>
            </a:r>
            <a:r>
              <a:rPr lang="en-US" sz="1600" b="1" dirty="0" smtClean="0"/>
              <a:t>representative</a:t>
            </a:r>
            <a:r>
              <a:rPr lang="en-US" sz="1600" dirty="0" smtClean="0"/>
              <a:t> in the broader context of an event.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59532" y="1268760"/>
            <a:ext cx="856895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pproach for </a:t>
            </a:r>
            <a:r>
              <a:rPr lang="en-US" b="1" dirty="0" smtClean="0"/>
              <a:t>context</a:t>
            </a:r>
            <a:r>
              <a:rPr lang="en-US" b="1" dirty="0"/>
              <a:t>-aware annotating </a:t>
            </a:r>
            <a:r>
              <a:rPr lang="en-US" b="1" dirty="0" smtClean="0"/>
              <a:t>News </a:t>
            </a:r>
            <a:r>
              <a:rPr lang="en-US" b="1" dirty="0"/>
              <a:t>E</a:t>
            </a:r>
            <a:r>
              <a:rPr lang="en-US" b="1" dirty="0" smtClean="0"/>
              <a:t>vents: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Starts from </a:t>
            </a:r>
            <a:r>
              <a:rPr lang="en-US" sz="1600" b="1" dirty="0"/>
              <a:t>named</a:t>
            </a:r>
            <a:r>
              <a:rPr lang="en-US" sz="1600" dirty="0"/>
              <a:t> </a:t>
            </a:r>
            <a:r>
              <a:rPr lang="en-US" sz="1600" b="1" dirty="0"/>
              <a:t>entities</a:t>
            </a:r>
            <a:r>
              <a:rPr lang="en-US" sz="1600" dirty="0"/>
              <a:t> recognized </a:t>
            </a:r>
            <a:r>
              <a:rPr lang="en-US" sz="1600" dirty="0" smtClean="0"/>
              <a:t>in timed text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Expands </a:t>
            </a:r>
            <a:r>
              <a:rPr lang="en-US" sz="1600" dirty="0" smtClean="0"/>
              <a:t>this set by analyzing </a:t>
            </a:r>
            <a:r>
              <a:rPr lang="en-US" sz="1600" dirty="0"/>
              <a:t>additional </a:t>
            </a:r>
            <a:r>
              <a:rPr lang="en-US" sz="1600" dirty="0" smtClean="0"/>
              <a:t>documents </a:t>
            </a:r>
            <a:r>
              <a:rPr lang="en-US" sz="1600" dirty="0"/>
              <a:t>about the same event</a:t>
            </a:r>
            <a:r>
              <a:rPr lang="en-US" sz="1600" dirty="0" smtClean="0"/>
              <a:t>.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Completes </a:t>
            </a:r>
            <a:r>
              <a:rPr lang="en-US" sz="1600" dirty="0" smtClean="0"/>
              <a:t>with </a:t>
            </a:r>
            <a:r>
              <a:rPr lang="en-US" sz="1600" dirty="0"/>
              <a:t>cues about </a:t>
            </a:r>
            <a:r>
              <a:rPr lang="en-US" sz="1600" dirty="0" smtClean="0"/>
              <a:t>the path connectivity in </a:t>
            </a:r>
            <a:r>
              <a:rPr lang="en-US" sz="1600" b="1" dirty="0" err="1" smtClean="0"/>
              <a:t>DBpedia</a:t>
            </a:r>
            <a:r>
              <a:rPr lang="en-US" sz="1600" dirty="0" smtClean="0"/>
              <a:t>.</a:t>
            </a:r>
            <a:endParaRPr lang="en-US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395536" y="5374957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The resultant </a:t>
            </a:r>
            <a:r>
              <a:rPr lang="en-US" b="1" dirty="0">
                <a:solidFill>
                  <a:srgbClr val="000000"/>
                </a:solidFill>
              </a:rPr>
              <a:t>E</a:t>
            </a:r>
            <a:r>
              <a:rPr lang="en-US" b="1" dirty="0" smtClean="0">
                <a:solidFill>
                  <a:srgbClr val="000000"/>
                </a:solidFill>
              </a:rPr>
              <a:t>ntity </a:t>
            </a:r>
            <a:r>
              <a:rPr lang="en-US" b="1" dirty="0">
                <a:solidFill>
                  <a:srgbClr val="000000"/>
                </a:solidFill>
              </a:rPr>
              <a:t>C</a:t>
            </a:r>
            <a:r>
              <a:rPr lang="en-US" b="1" dirty="0" smtClean="0">
                <a:solidFill>
                  <a:srgbClr val="000000"/>
                </a:solidFill>
              </a:rPr>
              <a:t>ontext </a:t>
            </a:r>
            <a:r>
              <a:rPr lang="en-US" dirty="0" smtClean="0">
                <a:solidFill>
                  <a:srgbClr val="000000"/>
                </a:solidFill>
              </a:rPr>
              <a:t>provides newscast applications with valuable data that enhance user experience.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08917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32" y="1347439"/>
            <a:ext cx="8568952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More extensive </a:t>
            </a:r>
            <a:r>
              <a:rPr lang="en-US" b="1" dirty="0" smtClean="0">
                <a:solidFill>
                  <a:srgbClr val="000000"/>
                </a:solidFill>
              </a:rPr>
              <a:t>evaluation</a:t>
            </a:r>
            <a:r>
              <a:rPr lang="en-US" dirty="0" smtClean="0">
                <a:solidFill>
                  <a:srgbClr val="000000"/>
                </a:solidFill>
              </a:rPr>
              <a:t> involving a bigger number of users and use cases.</a:t>
            </a:r>
          </a:p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Regarding the </a:t>
            </a:r>
            <a:r>
              <a:rPr lang="en-US" b="1" dirty="0" smtClean="0">
                <a:solidFill>
                  <a:srgbClr val="000000"/>
                </a:solidFill>
              </a:rPr>
              <a:t>NE Expansion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Study</a:t>
            </a:r>
            <a:r>
              <a:rPr lang="en-US" sz="1600" dirty="0" smtClean="0">
                <a:solidFill>
                  <a:srgbClr val="000000"/>
                </a:solidFill>
              </a:rPr>
              <a:t> the adequacy of different </a:t>
            </a:r>
            <a:r>
              <a:rPr lang="en-US" sz="1600" b="1" dirty="0" smtClean="0">
                <a:solidFill>
                  <a:srgbClr val="000000"/>
                </a:solidFill>
              </a:rPr>
              <a:t>extractors </a:t>
            </a:r>
            <a:r>
              <a:rPr lang="en-US" sz="1600" dirty="0" smtClean="0">
                <a:solidFill>
                  <a:srgbClr val="000000"/>
                </a:solidFill>
              </a:rPr>
              <a:t>in NERD when:</a:t>
            </a:r>
          </a:p>
          <a:p>
            <a:pPr marL="1200150" lvl="2" indent="-285750" algn="l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original </a:t>
            </a:r>
            <a:r>
              <a:rPr lang="en-US" sz="1400" b="1" dirty="0" smtClean="0">
                <a:solidFill>
                  <a:srgbClr val="000000"/>
                </a:solidFill>
              </a:rPr>
              <a:t>transcripts</a:t>
            </a:r>
            <a:r>
              <a:rPr lang="en-US" sz="1400" dirty="0" smtClean="0">
                <a:solidFill>
                  <a:srgbClr val="000000"/>
                </a:solidFill>
              </a:rPr>
              <a:t> of the video. (Representative entities)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</a:t>
            </a:r>
            <a:r>
              <a:rPr lang="en-US" sz="1400" b="1" dirty="0" smtClean="0">
                <a:solidFill>
                  <a:srgbClr val="000000"/>
                </a:solidFill>
              </a:rPr>
              <a:t>additional documents</a:t>
            </a:r>
            <a:r>
              <a:rPr lang="en-US" sz="1400" dirty="0" smtClean="0">
                <a:solidFill>
                  <a:srgbClr val="000000"/>
                </a:solidFill>
              </a:rPr>
              <a:t> found in the Web (Relevant Entities)</a:t>
            </a: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Optimizing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</a:rPr>
              <a:t>query generation </a:t>
            </a:r>
            <a:r>
              <a:rPr lang="en-US" sz="1600" dirty="0" smtClean="0">
                <a:solidFill>
                  <a:srgbClr val="000000"/>
                </a:solidFill>
              </a:rPr>
              <a:t>phase: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Exploit </a:t>
            </a:r>
            <a:r>
              <a:rPr lang="en-US" sz="1600" b="1" dirty="0" smtClean="0">
                <a:solidFill>
                  <a:srgbClr val="000000"/>
                </a:solidFill>
              </a:rPr>
              <a:t>whole entities </a:t>
            </a:r>
            <a:r>
              <a:rPr lang="en-US" sz="1600" dirty="0" smtClean="0">
                <a:solidFill>
                  <a:srgbClr val="000000"/>
                </a:solidFill>
              </a:rPr>
              <a:t>instead textual labels only.</a:t>
            </a: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/>
              <a:t>Regarding connectivity study in </a:t>
            </a:r>
            <a:r>
              <a:rPr lang="en-US" b="1" dirty="0" err="1" smtClean="0"/>
              <a:t>DBpedia</a:t>
            </a:r>
            <a:r>
              <a:rPr lang="en-US" dirty="0" smtClean="0"/>
              <a:t>.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Further analysis of relevant </a:t>
            </a:r>
            <a:r>
              <a:rPr lang="en-US" sz="1600" b="1" dirty="0" smtClean="0">
                <a:solidFill>
                  <a:srgbClr val="000000"/>
                </a:solidFill>
              </a:rPr>
              <a:t>properties</a:t>
            </a:r>
            <a:r>
              <a:rPr lang="en-US" sz="1600" dirty="0" smtClean="0">
                <a:solidFill>
                  <a:srgbClr val="000000"/>
                </a:solidFill>
              </a:rPr>
              <a:t> for promoting entities involved with them.</a:t>
            </a:r>
            <a:endParaRPr lang="en-US" sz="1600" dirty="0">
              <a:solidFill>
                <a:srgbClr val="000000"/>
              </a:solidFill>
            </a:endParaRP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Cluster algorithms over the Adjacency Matrix for detecting meaningful groups of entities.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Continuing </a:t>
            </a:r>
            <a:r>
              <a:rPr lang="en-US" dirty="0" smtClean="0">
                <a:solidFill>
                  <a:srgbClr val="000000"/>
                </a:solidFill>
              </a:rPr>
              <a:t>developing </a:t>
            </a:r>
            <a:r>
              <a:rPr lang="en-US" b="1" dirty="0" smtClean="0">
                <a:solidFill>
                  <a:srgbClr val="000000"/>
                </a:solidFill>
              </a:rPr>
              <a:t>user oriented applications </a:t>
            </a:r>
            <a:r>
              <a:rPr lang="en-US" dirty="0" smtClean="0">
                <a:solidFill>
                  <a:srgbClr val="000000"/>
                </a:solidFill>
              </a:rPr>
              <a:t>for bringing value out of the resultant entity 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ontext.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251520" y="188640"/>
            <a:ext cx="81369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Technological Perspective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556791"/>
            <a:ext cx="6336704" cy="374441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alphaModFix/>
          </a:blip>
          <a:srcRect l="-6559" t="347" r="5802" b="-347"/>
          <a:stretch/>
        </p:blipFill>
        <p:spPr>
          <a:xfrm>
            <a:off x="2555776" y="1813233"/>
            <a:ext cx="6192688" cy="2983919"/>
          </a:xfrm>
          <a:prstGeom prst="rect">
            <a:avLst/>
          </a:prstGeom>
          <a:scene3d>
            <a:camera prst="orthographicFront"/>
            <a:lightRig rig="threePt" dir="t"/>
          </a:scene3d>
          <a:sp3d z="-285750"/>
        </p:spPr>
      </p:pic>
      <p:sp>
        <p:nvSpPr>
          <p:cNvPr id="76" name="Rectangle 75"/>
          <p:cNvSpPr/>
          <p:nvPr/>
        </p:nvSpPr>
        <p:spPr>
          <a:xfrm>
            <a:off x="5436096" y="515719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OCR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87824" y="5157192"/>
            <a:ext cx="118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Metadata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576" y="5157192"/>
            <a:ext cx="1221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Subtitles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96784" y="5157192"/>
            <a:ext cx="149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Visual Cues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387644" y="1052736"/>
            <a:ext cx="4947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In which </a:t>
            </a:r>
            <a:r>
              <a:rPr lang="en-US" sz="2000" i="1" cap="small" dirty="0" err="1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russian</a:t>
            </a:r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 airport is he exactly?</a:t>
            </a:r>
            <a:endParaRPr lang="en-US" sz="2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pic>
        <p:nvPicPr>
          <p:cNvPr id="81" name="Picture 80" descr="Screen Shot 2014-04-04 at 2.44.18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0120"/>
            <a:ext cx="2059624" cy="4077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 descr="Screen Shot 2014-04-04 at 2.45.3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733256"/>
            <a:ext cx="482633" cy="406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 descr="Screen Shot 2014-04-04 at 2.46.1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733256"/>
            <a:ext cx="1638414" cy="215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 descr="Screen Shot 2014-04-04 at 2.49.14 PM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5589240"/>
            <a:ext cx="3880083" cy="65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6732240" y="558924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400" dirty="0" err="1" smtClean="0"/>
              <a:t>LSCOM:Face</a:t>
            </a:r>
            <a:endParaRPr lang="en-US" sz="1400" dirty="0"/>
          </a:p>
          <a:p>
            <a:pPr lvl="1"/>
            <a:r>
              <a:rPr lang="en-US" sz="1400" dirty="0" err="1" smtClean="0"/>
              <a:t>LSCOM:Building</a:t>
            </a:r>
            <a:endParaRPr lang="en-US" sz="1400" dirty="0"/>
          </a:p>
        </p:txBody>
      </p:sp>
      <p:sp>
        <p:nvSpPr>
          <p:cNvPr id="88" name="Rectangle 87"/>
          <p:cNvSpPr/>
          <p:nvPr/>
        </p:nvSpPr>
        <p:spPr>
          <a:xfrm>
            <a:off x="3563888" y="2492896"/>
            <a:ext cx="12282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??</a:t>
            </a:r>
            <a:endParaRPr lang="en-US" sz="6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67944" y="1300698"/>
            <a:ext cx="3851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cap="small" dirty="0" smtClean="0">
                <a:ln w="9000" cmpd="sng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cs typeface="Chalkduster"/>
              </a:rPr>
              <a:t>Solution: go out and grab it!</a:t>
            </a:r>
            <a:endParaRPr lang="en-US" sz="2000" b="1" i="1" cap="small" dirty="0">
              <a:ln w="9000" cmpd="sng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7939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88" grpId="0"/>
      <p:bldP spid="89" grpId="0"/>
      <p:bldP spid="8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251520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The Approach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126870" y="1988840"/>
            <a:ext cx="3440544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</a:t>
            </a:r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Entity Context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7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25" name="Rounded Rectangle 224"/>
          <p:cNvSpPr/>
          <p:nvPr/>
        </p:nvSpPr>
        <p:spPr bwMode="auto">
          <a:xfrm>
            <a:off x="6732240" y="1340768"/>
            <a:ext cx="432048" cy="37444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179512" y="1700808"/>
            <a:ext cx="720080" cy="38164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331640" y="1124744"/>
            <a:ext cx="7812360" cy="5112568"/>
          </a:xfrm>
          <a:prstGeom prst="rect">
            <a:avLst/>
          </a:prstGeom>
          <a:gradFill flip="none" rotWithShape="1">
            <a:gsLst>
              <a:gs pos="9000">
                <a:srgbClr val="FFFFFF">
                  <a:alpha val="75000"/>
                </a:srgbClr>
              </a:gs>
              <a:gs pos="19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87824" y="3284984"/>
            <a:ext cx="5097999" cy="2923247"/>
            <a:chOff x="174101" y="2318964"/>
            <a:chExt cx="8664833" cy="441649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6129" y="3705417"/>
              <a:ext cx="1922843" cy="7681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2692" y="3506148"/>
              <a:ext cx="1701038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5478" y="3842036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66652" y="4385991"/>
              <a:ext cx="1701039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6128" y="4556293"/>
              <a:ext cx="1776061" cy="7094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14425" y="6017854"/>
              <a:ext cx="1701037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44263" y="6017854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81842" y="4597201"/>
              <a:ext cx="1957092" cy="7828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00984" y="5256318"/>
              <a:ext cx="2035374" cy="8138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9" name="Picture 18" descr="index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01" y="5457676"/>
              <a:ext cx="2205436" cy="545430"/>
            </a:xfrm>
            <a:prstGeom prst="rect">
              <a:avLst/>
            </a:prstGeom>
          </p:spPr>
        </p:pic>
        <p:pic>
          <p:nvPicPr>
            <p:cNvPr id="20" name="Picture 2" descr="http://www.programmableweb.com/images/apis/at985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293534" y="5365109"/>
              <a:ext cx="1975888" cy="531971"/>
            </a:xfrm>
            <a:prstGeom prst="rect">
              <a:avLst/>
            </a:prstGeom>
            <a:noFill/>
          </p:spPr>
        </p:pic>
        <p:pic>
          <p:nvPicPr>
            <p:cNvPr id="21" name="Picture 2" descr="http://nlp.stanford.edu/img/nlp-logo-navbar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39810" y="2318964"/>
              <a:ext cx="1123993" cy="1123993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69648" y="4385991"/>
              <a:ext cx="1601608" cy="637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39952" y="1628800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4716016" y="2708920"/>
            <a:ext cx="1830388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REST API</a:t>
            </a:r>
            <a:r>
              <a:rPr lang="en-US" sz="2800" baseline="33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771800" y="2708920"/>
            <a:ext cx="180022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ontology</a:t>
            </a:r>
            <a:r>
              <a:rPr lang="en-US" sz="2800" baseline="33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7380312" y="2708920"/>
            <a:ext cx="6365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UI</a:t>
            </a:r>
            <a:r>
              <a:rPr lang="en-US" sz="2800" baseline="33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627784" y="3212976"/>
            <a:ext cx="4824535" cy="922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1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7"/>
              </a:rPr>
              <a:t>http://nerd.eurecom.fr/ontology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2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8"/>
              </a:rPr>
              <a:t>http://nerd.eurecom.fr/api/application.wadl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3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9"/>
              </a:rPr>
              <a:t>http://nerd.eurecom.fr</a:t>
            </a:r>
          </a:p>
        </p:txBody>
      </p:sp>
      <p:pic>
        <p:nvPicPr>
          <p:cNvPr id="6" name="Picture 5" descr="Screen Shot 2014-04-05 at 2.06.28 AM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806295"/>
            <a:ext cx="1283912" cy="359009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76256" y="5661248"/>
            <a:ext cx="1349133" cy="6066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72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11960" y="1124744"/>
            <a:ext cx="486003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flipH="1">
            <a:off x="107504" y="1124744"/>
            <a:ext cx="151216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32040" y="1412776"/>
            <a:ext cx="396044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Five W´s *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 Four </a:t>
            </a:r>
            <a:r>
              <a:rPr lang="en-US" sz="1600" dirty="0"/>
              <a:t>W´s</a:t>
            </a:r>
            <a:endParaRPr lang="en-US" sz="1600" dirty="0" smtClean="0"/>
          </a:p>
          <a:p>
            <a:pPr lvl="1"/>
            <a:r>
              <a:rPr lang="en-US" sz="1400" b="1" dirty="0" smtClean="0"/>
              <a:t>Who?: </a:t>
            </a:r>
            <a:r>
              <a:rPr lang="en-US" sz="1400" dirty="0" err="1" smtClean="0"/>
              <a:t>nerd:Person</a:t>
            </a:r>
            <a:r>
              <a:rPr lang="en-US" sz="1400" dirty="0" smtClean="0"/>
              <a:t>, </a:t>
            </a:r>
            <a:r>
              <a:rPr lang="en-US" sz="1400" dirty="0" err="1" smtClean="0"/>
              <a:t>nerd:Organization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What?</a:t>
            </a:r>
            <a:r>
              <a:rPr lang="en-US" sz="1400" b="1" dirty="0"/>
              <a:t>: </a:t>
            </a:r>
            <a:r>
              <a:rPr lang="en-US" sz="1400" dirty="0" err="1"/>
              <a:t>nerd:Event</a:t>
            </a:r>
            <a:r>
              <a:rPr lang="en-US" sz="1400" dirty="0"/>
              <a:t>, </a:t>
            </a:r>
            <a:r>
              <a:rPr lang="en-US" sz="1400" dirty="0" err="1"/>
              <a:t>nerd:Function</a:t>
            </a:r>
            <a:r>
              <a:rPr lang="en-US" sz="1400" dirty="0"/>
              <a:t>, </a:t>
            </a:r>
            <a:r>
              <a:rPr lang="en-US" sz="1400" dirty="0" err="1"/>
              <a:t>nerd:Product</a:t>
            </a:r>
            <a:endParaRPr lang="en-US" sz="1400" dirty="0" smtClean="0"/>
          </a:p>
          <a:p>
            <a:pPr lvl="1"/>
            <a:r>
              <a:rPr lang="en-US" sz="1400" b="1" dirty="0" smtClean="0"/>
              <a:t>Where?: </a:t>
            </a:r>
            <a:r>
              <a:rPr lang="en-US" sz="1400" dirty="0" err="1" smtClean="0"/>
              <a:t>nerd:Location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When?:</a:t>
            </a:r>
            <a:r>
              <a:rPr lang="en-US" sz="1400" dirty="0"/>
              <a:t> </a:t>
            </a:r>
            <a:r>
              <a:rPr lang="en-US" sz="1400" dirty="0" smtClean="0"/>
              <a:t>from Newscast’s metadata</a:t>
            </a:r>
            <a:endParaRPr lang="en-US" sz="1400" b="1" dirty="0" smtClean="0"/>
          </a:p>
          <a:p>
            <a:pPr lvl="1"/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32040" y="3429000"/>
            <a:ext cx="406794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Entity Ranking and Selection: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Ranking according Extractor’s Relevance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Relative Relevance falls in the upper quarter interval</a:t>
            </a: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32040" y="486916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Final Query: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Concatenate </a:t>
            </a:r>
            <a:r>
              <a:rPr lang="en-US" sz="1400" b="1" dirty="0" smtClean="0"/>
              <a:t>Labels </a:t>
            </a:r>
            <a:r>
              <a:rPr lang="en-US" sz="1400" dirty="0" smtClean="0"/>
              <a:t>of the selected entities in </a:t>
            </a:r>
            <a:r>
              <a:rPr lang="en-US" sz="1400" b="1" dirty="0" smtClean="0"/>
              <a:t>Who</a:t>
            </a:r>
            <a:r>
              <a:rPr lang="en-US" sz="1400" dirty="0" smtClean="0"/>
              <a:t>, </a:t>
            </a:r>
            <a:r>
              <a:rPr lang="en-US" sz="1400" b="1" dirty="0" smtClean="0"/>
              <a:t>What</a:t>
            </a:r>
            <a:r>
              <a:rPr lang="en-US" sz="1400" dirty="0" smtClean="0"/>
              <a:t>, </a:t>
            </a:r>
            <a:r>
              <a:rPr lang="en-US" sz="1400" b="1" dirty="0" smtClean="0"/>
              <a:t>Where</a:t>
            </a:r>
            <a:r>
              <a:rPr lang="en-US" sz="1400" dirty="0" smtClean="0"/>
              <a:t>, for a time </a:t>
            </a:r>
            <a:r>
              <a:rPr lang="en-US" sz="1400" b="1" dirty="0" smtClean="0"/>
              <a:t>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11560" y="6093296"/>
            <a:ext cx="784887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1200" i="1" dirty="0" smtClean="0"/>
              <a:t>(*) J</a:t>
            </a:r>
            <a:r>
              <a:rPr lang="en-US" sz="1200" i="1" dirty="0"/>
              <a:t>. Li and L. </a:t>
            </a:r>
            <a:r>
              <a:rPr lang="en-US" sz="1200" i="1" dirty="0" err="1"/>
              <a:t>Fei-Fei</a:t>
            </a:r>
            <a:r>
              <a:rPr lang="en-US" sz="1200" i="1" dirty="0"/>
              <a:t>. What, where and who? classifying events by scene and object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1913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00192" y="1124744"/>
            <a:ext cx="284380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0" y="1196752"/>
            <a:ext cx="413995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2" y="3140968"/>
            <a:ext cx="2768228" cy="977627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157192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87624" y="1753652"/>
            <a:ext cx="1256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Query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1763688" y="2348880"/>
            <a:ext cx="144016" cy="72008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763688" y="4149080"/>
            <a:ext cx="144016" cy="72008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>
            <a:off x="0" y="1196752"/>
            <a:ext cx="7452320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1556792"/>
            <a:ext cx="5544616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Clustering: </a:t>
            </a:r>
            <a:endParaRPr lang="en-US" sz="1600" b="1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b="1" dirty="0" smtClean="0">
                <a:latin typeface="+mn-lt"/>
              </a:rPr>
              <a:t>Centroid-based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approach.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>
                <a:latin typeface="+mn-lt"/>
              </a:rPr>
              <a:t>D</a:t>
            </a:r>
            <a:r>
              <a:rPr lang="en-US" sz="1400" dirty="0" smtClean="0">
                <a:latin typeface="+mn-lt"/>
              </a:rPr>
              <a:t>istance </a:t>
            </a:r>
            <a:r>
              <a:rPr lang="en-US" sz="1400" dirty="0">
                <a:latin typeface="+mn-lt"/>
              </a:rPr>
              <a:t>metric: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/>
              <a:t>Strict string </a:t>
            </a:r>
            <a:r>
              <a:rPr lang="en-US" sz="1400" dirty="0"/>
              <a:t>similarity over the </a:t>
            </a:r>
            <a:r>
              <a:rPr lang="en-US" sz="1400" dirty="0" smtClean="0"/>
              <a:t>URL’s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err="1" smtClean="0"/>
              <a:t>Jaro</a:t>
            </a:r>
            <a:r>
              <a:rPr lang="en-US" sz="1400" dirty="0"/>
              <a:t>-Winkler string distance </a:t>
            </a:r>
            <a:r>
              <a:rPr lang="en-US" sz="1400" dirty="0" smtClean="0"/>
              <a:t>over labels</a:t>
            </a:r>
            <a:r>
              <a:rPr lang="en-US" sz="1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140968"/>
            <a:ext cx="5544616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</a:t>
            </a:r>
            <a:r>
              <a:rPr lang="en-US" sz="1600" b="1" dirty="0" smtClean="0">
                <a:latin typeface="+mn-lt"/>
              </a:rPr>
              <a:t>Re-ranking </a:t>
            </a:r>
            <a:r>
              <a:rPr lang="en-US" sz="1600" dirty="0" smtClean="0">
                <a:latin typeface="+mn-lt"/>
              </a:rPr>
              <a:t>according to</a:t>
            </a:r>
            <a:r>
              <a:rPr lang="en-US" sz="1600" b="1" dirty="0" smtClean="0">
                <a:latin typeface="+mn-lt"/>
              </a:rPr>
              <a:t>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in the transcripts </a:t>
            </a:r>
            <a:endParaRPr lang="en-US" sz="1400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over the additional </a:t>
            </a:r>
            <a:r>
              <a:rPr lang="en-US" sz="1400" dirty="0" smtClean="0">
                <a:latin typeface="+mn-lt"/>
              </a:rPr>
              <a:t>documents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Average </a:t>
            </a:r>
            <a:r>
              <a:rPr lang="en-US" sz="1400" dirty="0">
                <a:latin typeface="+mn-lt"/>
              </a:rPr>
              <a:t>relevance </a:t>
            </a:r>
            <a:r>
              <a:rPr lang="en-US" sz="1400" dirty="0" smtClean="0">
                <a:latin typeface="+mn-lt"/>
              </a:rPr>
              <a:t>from extractors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568" y="4581128"/>
            <a:ext cx="5544616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 smtClean="0">
                <a:latin typeface="+mn-lt"/>
              </a:rPr>
              <a:t>Outcome: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Frequent entities are promoted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Not disambiguated Entities can obtain a URL by transitivity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Same happens with erroneous labels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Relevant but non spotted entities arise (Example: </a:t>
            </a:r>
            <a:r>
              <a:rPr lang="en-US" sz="1400" b="1" dirty="0" smtClean="0">
                <a:latin typeface="+mn-lt"/>
              </a:rPr>
              <a:t>N</a:t>
            </a:r>
            <a:r>
              <a:rPr lang="en-U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0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32280</TotalTime>
  <Words>1369</Words>
  <Application>Microsoft Macintosh PowerPoint</Application>
  <PresentationFormat>On-screen Show (4:3)</PresentationFormat>
  <Paragraphs>317</Paragraphs>
  <Slides>23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1_Modèle par défaut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Feeding a companion TV app</vt:lpstr>
      <vt:lpstr>PowerPoint Presentation</vt:lpstr>
      <vt:lpstr>The Future</vt:lpstr>
      <vt:lpstr>PowerPoint Presentation</vt:lpstr>
    </vt:vector>
  </TitlesOfParts>
  <Company>Institut 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IT Service</cp:lastModifiedBy>
  <cp:revision>808</cp:revision>
  <cp:lastPrinted>2014-04-03T13:34:03Z</cp:lastPrinted>
  <dcterms:created xsi:type="dcterms:W3CDTF">2007-06-19T08:15:35Z</dcterms:created>
  <dcterms:modified xsi:type="dcterms:W3CDTF">2014-04-07T13:22:07Z</dcterms:modified>
</cp:coreProperties>
</file>